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52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57D90E0B-6D2B-4543-B635-7534B243CB4F}" type="datetimeFigureOut">
              <a:rPr lang="ar-IQ" smtClean="0"/>
              <a:t>03/04/1440</a:t>
            </a:fld>
            <a:endParaRPr lang="ar-IQ"/>
          </a:p>
        </p:txBody>
      </p:sp>
      <p:sp>
        <p:nvSpPr>
          <p:cNvPr id="17" name="عنصر نائب للتذييل 16"/>
          <p:cNvSpPr>
            <a:spLocks noGrp="1"/>
          </p:cNvSpPr>
          <p:nvPr>
            <p:ph type="ftr" sz="quarter" idx="11"/>
          </p:nvPr>
        </p:nvSpPr>
        <p:spPr/>
        <p:txBody>
          <a:bodyPr/>
          <a:lstStyle>
            <a:extLst/>
          </a:lstStyle>
          <a:p>
            <a:endParaRPr lang="ar-IQ"/>
          </a:p>
        </p:txBody>
      </p:sp>
      <p:sp>
        <p:nvSpPr>
          <p:cNvPr id="29" name="عنصر نائب لرقم الشريحة 28"/>
          <p:cNvSpPr>
            <a:spLocks noGrp="1"/>
          </p:cNvSpPr>
          <p:nvPr>
            <p:ph type="sldNum" sz="quarter" idx="12"/>
          </p:nvPr>
        </p:nvSpPr>
        <p:spPr/>
        <p:txBody>
          <a:bodyPr/>
          <a:lstStyle>
            <a:extLst/>
          </a:lstStyle>
          <a:p>
            <a:fld id="{3872DE20-8930-4C82-9327-F43E37546137}" type="slidenum">
              <a:rPr lang="ar-IQ" smtClean="0"/>
              <a:t>‹#›</a:t>
            </a:fld>
            <a:endParaRPr lang="ar-IQ"/>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7D90E0B-6D2B-4543-B635-7534B243CB4F}" type="datetimeFigureOut">
              <a:rPr lang="ar-IQ" smtClean="0"/>
              <a:t>03/04/1440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872DE20-8930-4C82-9327-F43E37546137}" type="slidenum">
              <a:rPr lang="ar-IQ" smtClean="0"/>
              <a:t>‹#›</a:t>
            </a:fld>
            <a:endParaRPr lang="ar-IQ"/>
          </a:p>
        </p:txBody>
      </p:sp>
    </p:spTree>
  </p:cSld>
  <p:clrMapOvr>
    <a:masterClrMapping/>
  </p:clrMapOvr>
  <p:transition spd="slow">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7D90E0B-6D2B-4543-B635-7534B243CB4F}" type="datetimeFigureOut">
              <a:rPr lang="ar-IQ" smtClean="0"/>
              <a:t>03/04/1440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872DE20-8930-4C82-9327-F43E37546137}" type="slidenum">
              <a:rPr lang="ar-IQ" smtClean="0"/>
              <a:t>‹#›</a:t>
            </a:fld>
            <a:endParaRPr lang="ar-IQ"/>
          </a:p>
        </p:txBody>
      </p:sp>
    </p:spTree>
  </p:cSld>
  <p:clrMapOvr>
    <a:masterClrMapping/>
  </p:clrMapOvr>
  <p:transition spd="slow">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7D90E0B-6D2B-4543-B635-7534B243CB4F}" type="datetimeFigureOut">
              <a:rPr lang="ar-IQ" smtClean="0"/>
              <a:t>03/04/1440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872DE20-8930-4C82-9327-F43E37546137}" type="slidenum">
              <a:rPr lang="ar-IQ" smtClean="0"/>
              <a:t>‹#›</a:t>
            </a:fld>
            <a:endParaRPr lang="ar-IQ"/>
          </a:p>
        </p:txBody>
      </p:sp>
    </p:spTree>
  </p:cSld>
  <p:clrMapOvr>
    <a:masterClrMapping/>
  </p:clrMapOvr>
  <p:transition spd="slow">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57D90E0B-6D2B-4543-B635-7534B243CB4F}" type="datetimeFigureOut">
              <a:rPr lang="ar-IQ" smtClean="0"/>
              <a:t>03/04/1440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872DE20-8930-4C82-9327-F43E37546137}" type="slidenum">
              <a:rPr lang="ar-IQ" smtClean="0"/>
              <a:t>‹#›</a:t>
            </a:fld>
            <a:endParaRPr lang="ar-IQ"/>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7D90E0B-6D2B-4543-B635-7534B243CB4F}" type="datetimeFigureOut">
              <a:rPr lang="ar-IQ" smtClean="0"/>
              <a:t>03/04/1440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3872DE20-8930-4C82-9327-F43E37546137}" type="slidenum">
              <a:rPr lang="ar-IQ" smtClean="0"/>
              <a:t>‹#›</a:t>
            </a:fld>
            <a:endParaRPr lang="ar-IQ"/>
          </a:p>
        </p:txBody>
      </p:sp>
    </p:spTree>
  </p:cSld>
  <p:clrMapOvr>
    <a:masterClrMapping/>
  </p:clrMapOvr>
  <p:transition spd="slow">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7D90E0B-6D2B-4543-B635-7534B243CB4F}" type="datetimeFigureOut">
              <a:rPr lang="ar-IQ" smtClean="0"/>
              <a:t>03/04/1440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3872DE20-8930-4C82-9327-F43E37546137}" type="slidenum">
              <a:rPr lang="ar-IQ" smtClean="0"/>
              <a:t>‹#›</a:t>
            </a:fld>
            <a:endParaRPr lang="ar-IQ"/>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57D90E0B-6D2B-4543-B635-7534B243CB4F}" type="datetimeFigureOut">
              <a:rPr lang="ar-IQ" smtClean="0"/>
              <a:t>03/04/1440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3872DE20-8930-4C82-9327-F43E37546137}" type="slidenum">
              <a:rPr lang="ar-IQ" smtClean="0"/>
              <a:t>‹#›</a:t>
            </a:fld>
            <a:endParaRPr lang="ar-IQ"/>
          </a:p>
        </p:txBody>
      </p:sp>
    </p:spTree>
  </p:cSld>
  <p:clrMapOvr>
    <a:masterClrMapping/>
  </p:clrMapOvr>
  <p:transition spd="slow">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57D90E0B-6D2B-4543-B635-7534B243CB4F}" type="datetimeFigureOut">
              <a:rPr lang="ar-IQ" smtClean="0"/>
              <a:t>03/04/1440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3872DE20-8930-4C82-9327-F43E37546137}" type="slidenum">
              <a:rPr lang="ar-IQ" smtClean="0"/>
              <a:t>‹#›</a:t>
            </a:fld>
            <a:endParaRPr lang="ar-IQ"/>
          </a:p>
        </p:txBody>
      </p:sp>
    </p:spTree>
  </p:cSld>
  <p:clrMapOvr>
    <a:masterClrMapping/>
  </p:clrMapOvr>
  <p:transition spd="slow">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7D90E0B-6D2B-4543-B635-7534B243CB4F}" type="datetimeFigureOut">
              <a:rPr lang="ar-IQ" smtClean="0"/>
              <a:t>03/04/1440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3872DE20-8930-4C82-9327-F43E37546137}" type="slidenum">
              <a:rPr lang="ar-IQ" smtClean="0"/>
              <a:t>‹#›</a:t>
            </a:fld>
            <a:endParaRPr lang="ar-IQ"/>
          </a:p>
        </p:txBody>
      </p:sp>
    </p:spTree>
  </p:cSld>
  <p:clrMapOvr>
    <a:masterClrMapping/>
  </p:clrMapOvr>
  <p:transition spd="slow">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الأيقونة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57D90E0B-6D2B-4543-B635-7534B243CB4F}" type="datetimeFigureOut">
              <a:rPr lang="ar-IQ" smtClean="0"/>
              <a:t>03/04/1440</a:t>
            </a:fld>
            <a:endParaRPr lang="ar-IQ"/>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ar-IQ"/>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3872DE20-8930-4C82-9327-F43E37546137}" type="slidenum">
              <a:rPr lang="ar-IQ" smtClean="0"/>
              <a:t>‹#›</a:t>
            </a:fld>
            <a:endParaRPr lang="ar-IQ"/>
          </a:p>
        </p:txBody>
      </p:sp>
    </p:spTree>
  </p:cSld>
  <p:clrMapOvr>
    <a:masterClrMapping/>
  </p:clrMapOvr>
  <p:transition spd="slow">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7D90E0B-6D2B-4543-B635-7534B243CB4F}" type="datetimeFigureOut">
              <a:rPr lang="ar-IQ" smtClean="0"/>
              <a:t>03/04/1440</a:t>
            </a:fld>
            <a:endParaRPr lang="ar-IQ"/>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IQ"/>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872DE20-8930-4C82-9327-F43E37546137}"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cover dir="r"/>
  </p:transition>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755576" y="116632"/>
            <a:ext cx="8262664" cy="1938992"/>
          </a:xfrm>
          <a:prstGeom prst="rect">
            <a:avLst/>
          </a:prstGeom>
        </p:spPr>
        <p:txBody>
          <a:bodyPr wrap="square">
            <a:spAutoFit/>
          </a:bodyPr>
          <a:lstStyle/>
          <a:p>
            <a:r>
              <a:rPr lang="ar-IQ" sz="4000" b="1" dirty="0" smtClean="0">
                <a:solidFill>
                  <a:srgbClr val="FF0000"/>
                </a:solidFill>
              </a:rPr>
              <a:t>الحلق</a:t>
            </a:r>
            <a:r>
              <a:rPr lang="en-US" sz="4000" b="1" dirty="0" smtClean="0">
                <a:solidFill>
                  <a:srgbClr val="FF0000"/>
                </a:solidFill>
              </a:rPr>
              <a:t> </a:t>
            </a:r>
            <a:r>
              <a:rPr lang="en-US" sz="4000" b="1" dirty="0" smtClean="0">
                <a:solidFill>
                  <a:srgbClr val="FF0000"/>
                </a:solidFill>
              </a:rPr>
              <a:t>Ring</a:t>
            </a:r>
            <a:endParaRPr lang="en-US" sz="4000" b="1" dirty="0" smtClean="0">
              <a:solidFill>
                <a:srgbClr val="FF0000"/>
              </a:solidFill>
            </a:endParaRPr>
          </a:p>
          <a:p>
            <a:r>
              <a:rPr lang="en-US" sz="4000" dirty="0"/>
              <a:t> </a:t>
            </a:r>
            <a:r>
              <a:rPr lang="en-US" sz="4000" b="1" dirty="0" smtClean="0"/>
              <a:t>  </a:t>
            </a:r>
            <a:r>
              <a:rPr lang="ar-JO" sz="4000" b="1" dirty="0"/>
              <a:t>ارتفاع  الحلق 260 سم من سطح البساط </a:t>
            </a:r>
            <a:r>
              <a:rPr lang="ar-IQ" sz="4000" b="1" dirty="0"/>
              <a:t> ,280 سم من </a:t>
            </a:r>
            <a:r>
              <a:rPr lang="ar-IQ" sz="4000" b="1" dirty="0" smtClean="0"/>
              <a:t>الارض</a:t>
            </a:r>
            <a:endParaRPr lang="en-US" sz="4000" dirty="0">
              <a:solidFill>
                <a:srgbClr val="FF0000"/>
              </a:solidFill>
            </a:endParaRPr>
          </a:p>
        </p:txBody>
      </p:sp>
      <p:sp>
        <p:nvSpPr>
          <p:cNvPr id="7" name="مستطيل 6"/>
          <p:cNvSpPr/>
          <p:nvPr/>
        </p:nvSpPr>
        <p:spPr>
          <a:xfrm>
            <a:off x="890464" y="2420888"/>
            <a:ext cx="7992888" cy="3970318"/>
          </a:xfrm>
          <a:prstGeom prst="rect">
            <a:avLst/>
          </a:prstGeom>
        </p:spPr>
        <p:txBody>
          <a:bodyPr wrap="square">
            <a:spAutoFit/>
          </a:bodyPr>
          <a:lstStyle/>
          <a:p>
            <a:r>
              <a:rPr lang="ar-IQ" sz="2800" b="1" dirty="0">
                <a:solidFill>
                  <a:srgbClr val="FFFF00"/>
                </a:solidFill>
              </a:rPr>
              <a:t>المادة : 12.1 وصف التمرين على الحلق</a:t>
            </a:r>
            <a:endParaRPr lang="en-US" sz="2800" dirty="0">
              <a:solidFill>
                <a:srgbClr val="FFFF00"/>
              </a:solidFill>
            </a:endParaRPr>
          </a:p>
          <a:p>
            <a:r>
              <a:rPr lang="ar-JO" sz="2800" b="1" dirty="0"/>
              <a:t>تتكون اغلب تمارين الحلق من المرجحات ، حركات القوة والثبات بأوضاع متساوية تقريبا وتؤدى مع حركات الربط بأوضاع التعلق</a:t>
            </a:r>
            <a:endParaRPr lang="en-US" sz="2800" dirty="0"/>
          </a:p>
          <a:p>
            <a:r>
              <a:rPr lang="ar-JO" sz="2800" b="1" dirty="0"/>
              <a:t> للمرور بأوضاع الارتكاز او المرور بها او لأوضاع الوقوف على اليدين او المرور به وبذراعين مستقيمة مع انتقال حركات  اللاعب </a:t>
            </a:r>
            <a:r>
              <a:rPr lang="ar-JO" sz="2800" b="1" dirty="0" err="1"/>
              <a:t>مابين</a:t>
            </a:r>
            <a:r>
              <a:rPr lang="ar-JO" sz="2800" b="1" dirty="0"/>
              <a:t> حركات المرجحة والقوة أو العكس ولا يسمح بمرجحة او تقاطع اسلاك الحلق</a:t>
            </a:r>
            <a:endParaRPr lang="en-US" sz="2800" dirty="0"/>
          </a:p>
        </p:txBody>
      </p:sp>
    </p:spTree>
    <p:extLst>
      <p:ext uri="{BB962C8B-B14F-4D97-AF65-F5344CB8AC3E}">
        <p14:creationId xmlns:p14="http://schemas.microsoft.com/office/powerpoint/2010/main" val="625716389"/>
      </p:ext>
    </p:extLst>
  </p:cSld>
  <p:clrMapOvr>
    <a:masterClrMapping/>
  </p:clrMapOvr>
  <p:transition spd="slow">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32656"/>
            <a:ext cx="8604448" cy="2246769"/>
          </a:xfrm>
          <a:prstGeom prst="rect">
            <a:avLst/>
          </a:prstGeom>
        </p:spPr>
        <p:txBody>
          <a:bodyPr wrap="square">
            <a:spAutoFit/>
          </a:bodyPr>
          <a:lstStyle/>
          <a:p>
            <a:r>
              <a:rPr lang="ar-IQ" sz="2000" b="1" u="sng" dirty="0"/>
              <a:t>المادة : 12.2.2</a:t>
            </a:r>
            <a:endParaRPr lang="en-US" sz="2000" u="sng" dirty="0"/>
          </a:p>
          <a:p>
            <a:r>
              <a:rPr lang="ar-IQ" sz="2000" b="1" u="sng" dirty="0">
                <a:solidFill>
                  <a:srgbClr val="FFFF00"/>
                </a:solidFill>
              </a:rPr>
              <a:t>1</a:t>
            </a:r>
            <a:r>
              <a:rPr lang="ar-JO" sz="2000" b="1" u="sng" dirty="0">
                <a:solidFill>
                  <a:srgbClr val="FFFF00"/>
                </a:solidFill>
              </a:rPr>
              <a:t>. المجاميع الحركية للحلق هي :</a:t>
            </a:r>
            <a:endParaRPr lang="en-US" sz="2000" u="sng" dirty="0">
              <a:solidFill>
                <a:srgbClr val="FFFF00"/>
              </a:solidFill>
            </a:endParaRPr>
          </a:p>
          <a:p>
            <a:r>
              <a:rPr lang="ar-JO" sz="2000" b="1" dirty="0"/>
              <a:t> </a:t>
            </a:r>
            <a:r>
              <a:rPr lang="ar-JO" sz="2000" b="1" dirty="0" smtClean="0"/>
              <a:t> </a:t>
            </a:r>
            <a:r>
              <a:rPr lang="ar-JO" sz="2000" b="1" dirty="0"/>
              <a:t>م1  . حركات المرجحة والكب ( بضمنها الارتكاز بزاوية ) </a:t>
            </a:r>
            <a:r>
              <a:rPr lang="ar-IQ" sz="2000" b="1" dirty="0"/>
              <a:t>و</a:t>
            </a:r>
            <a:r>
              <a:rPr lang="ar-JO" sz="2000" b="1" dirty="0"/>
              <a:t>المرجحات </a:t>
            </a:r>
            <a:r>
              <a:rPr lang="ar-IQ" sz="2000" b="1" dirty="0" err="1"/>
              <a:t>للمروربا</a:t>
            </a:r>
            <a:r>
              <a:rPr lang="ar-JO" sz="2000" b="1" dirty="0"/>
              <a:t>لوقوف على اليدين ( 2ثانية</a:t>
            </a:r>
            <a:r>
              <a:rPr lang="ar-IQ" sz="2000" b="1" dirty="0"/>
              <a:t>)</a:t>
            </a:r>
            <a:r>
              <a:rPr lang="ar-JO" sz="2000" b="1" dirty="0"/>
              <a:t> .</a:t>
            </a:r>
            <a:endParaRPr lang="en-US" sz="2000" dirty="0"/>
          </a:p>
          <a:p>
            <a:r>
              <a:rPr lang="ar-JO" sz="2000" b="1" dirty="0"/>
              <a:t>م</a:t>
            </a:r>
            <a:r>
              <a:rPr lang="ar-IQ" sz="2000" b="1" dirty="0"/>
              <a:t>2 </a:t>
            </a:r>
            <a:r>
              <a:rPr lang="ar-JO" sz="2000" b="1" dirty="0"/>
              <a:t> . حركات القوة والثبات (2ثانية) </a:t>
            </a:r>
            <a:r>
              <a:rPr lang="ar-JO" sz="2000" b="1" dirty="0" smtClean="0"/>
              <a:t>.</a:t>
            </a:r>
            <a:endParaRPr lang="ar-IQ" sz="2000" dirty="0" smtClean="0"/>
          </a:p>
          <a:p>
            <a:r>
              <a:rPr lang="ar-JO" sz="2000" b="1" dirty="0" smtClean="0"/>
              <a:t> </a:t>
            </a:r>
            <a:r>
              <a:rPr lang="ar-JO" sz="2000" b="1" dirty="0"/>
              <a:t>م</a:t>
            </a:r>
            <a:r>
              <a:rPr lang="ar-IQ" sz="2000" b="1" dirty="0"/>
              <a:t>3 </a:t>
            </a:r>
            <a:r>
              <a:rPr lang="ar-JO" sz="2000" b="1" dirty="0"/>
              <a:t> . المرجحات لحركات القوة وحركات الثبات ( 2 ثانية ) </a:t>
            </a:r>
            <a:r>
              <a:rPr lang="ar-JO" sz="2000" b="1" dirty="0" smtClean="0"/>
              <a:t>.</a:t>
            </a:r>
            <a:r>
              <a:rPr lang="ar-IQ" sz="2000" b="1" dirty="0" smtClean="0"/>
              <a:t> </a:t>
            </a:r>
            <a:r>
              <a:rPr lang="ar-IQ" sz="2000" b="1" dirty="0"/>
              <a:t>م4</a:t>
            </a:r>
            <a:r>
              <a:rPr lang="ar-JO" sz="2000" b="1" dirty="0"/>
              <a:t>. حركات الهبوط .</a:t>
            </a:r>
            <a:endParaRPr lang="en-US" sz="2000" dirty="0"/>
          </a:p>
        </p:txBody>
      </p:sp>
      <p:sp>
        <p:nvSpPr>
          <p:cNvPr id="4" name="Rectangle 1"/>
          <p:cNvSpPr>
            <a:spLocks noChangeArrowheads="1"/>
          </p:cNvSpPr>
          <p:nvPr/>
        </p:nvSpPr>
        <p:spPr bwMode="auto">
          <a:xfrm>
            <a:off x="2190750" y="17843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IQ" altLang="ar-IQ" sz="1100" b="1" i="0" u="none" strike="noStrike" cap="none" normalizeH="0" baseline="0" smtClean="0">
                <a:ln>
                  <a:noFill/>
                </a:ln>
                <a:solidFill>
                  <a:schemeClr val="tx1"/>
                </a:solidFill>
                <a:effectLst/>
                <a:latin typeface="Calibri" pitchFamily="34" charset="0"/>
                <a:ea typeface="Calibri" pitchFamily="34" charset="0"/>
                <a:cs typeface="Arial" pitchFamily="34" charset="0"/>
              </a:rPr>
              <a:t>المادة : الخصومات الخاصة على الحلق المتعلقة بدرجة لجنة </a:t>
            </a:r>
            <a:r>
              <a:rPr kumimoji="0" lang="en-US" altLang="ar-IQ" sz="1100" b="1" i="0" u="none" strike="noStrike" cap="none" normalizeH="0" baseline="0" smtClean="0">
                <a:ln>
                  <a:noFill/>
                </a:ln>
                <a:solidFill>
                  <a:schemeClr val="tx1"/>
                </a:solidFill>
                <a:effectLst/>
                <a:latin typeface="Calibri" pitchFamily="34" charset="0"/>
                <a:ea typeface="Calibri" pitchFamily="34" charset="0"/>
                <a:cs typeface="Arial" pitchFamily="34" charset="0"/>
              </a:rPr>
              <a:t>D </a:t>
            </a:r>
            <a:endParaRPr kumimoji="0" lang="en-US" altLang="ar-IQ"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IQ"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6" name="Picture 2" descr="Scan10035"/>
          <p:cNvPicPr>
            <a:picLocks noChangeAspect="1" noChangeArrowheads="1"/>
          </p:cNvPicPr>
          <p:nvPr/>
        </p:nvPicPr>
        <p:blipFill>
          <a:blip r:embed="rId2" cstate="print">
            <a:lum contrast="36000"/>
            <a:extLst>
              <a:ext uri="{28A0092B-C50C-407E-A947-70E740481C1C}">
                <a14:useLocalDpi xmlns:a14="http://schemas.microsoft.com/office/drawing/2010/main" val="0"/>
              </a:ext>
            </a:extLst>
          </a:blip>
          <a:srcRect/>
          <a:stretch>
            <a:fillRect/>
          </a:stretch>
        </p:blipFill>
        <p:spPr bwMode="auto">
          <a:xfrm>
            <a:off x="2339752" y="2319958"/>
            <a:ext cx="4680520" cy="4400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9793345"/>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4126810384"/>
              </p:ext>
            </p:extLst>
          </p:nvPr>
        </p:nvGraphicFramePr>
        <p:xfrm>
          <a:off x="323529" y="1196757"/>
          <a:ext cx="8496944" cy="5400595"/>
        </p:xfrm>
        <a:graphic>
          <a:graphicData uri="http://schemas.openxmlformats.org/drawingml/2006/table">
            <a:tbl>
              <a:tblPr rtl="1" firstRow="1" bandRow="1">
                <a:tableStyleId>{5C22544A-7EE6-4342-B048-85BDC9FD1C3A}</a:tableStyleId>
              </a:tblPr>
              <a:tblGrid>
                <a:gridCol w="5238278"/>
                <a:gridCol w="1008382"/>
                <a:gridCol w="1128680"/>
                <a:gridCol w="1121604"/>
              </a:tblGrid>
              <a:tr h="450007">
                <a:tc>
                  <a:txBody>
                    <a:bodyPr/>
                    <a:lstStyle/>
                    <a:p>
                      <a:pPr algn="ctr" rtl="1">
                        <a:lnSpc>
                          <a:spcPct val="107000"/>
                        </a:lnSpc>
                        <a:spcAft>
                          <a:spcPts val="550"/>
                        </a:spcAft>
                      </a:pPr>
                      <a:r>
                        <a:rPr lang="ar-IQ" sz="900" dirty="0" smtClean="0">
                          <a:effectLst/>
                        </a:rPr>
                        <a:t>الخطأ-+</a:t>
                      </a:r>
                      <a:endParaRPr lang="en-US" sz="900" dirty="0">
                        <a:effectLst/>
                        <a:latin typeface="Calibri"/>
                        <a:ea typeface="Calibri"/>
                        <a:cs typeface="Arial"/>
                      </a:endParaRPr>
                    </a:p>
                  </a:txBody>
                  <a:tcPr marL="78293" marR="78293" marT="39147" marB="39147" anchor="ctr"/>
                </a:tc>
                <a:tc>
                  <a:txBody>
                    <a:bodyPr/>
                    <a:lstStyle/>
                    <a:p>
                      <a:pPr algn="ctr" rtl="1">
                        <a:lnSpc>
                          <a:spcPct val="107000"/>
                        </a:lnSpc>
                        <a:spcAft>
                          <a:spcPts val="550"/>
                        </a:spcAft>
                      </a:pPr>
                      <a:r>
                        <a:rPr lang="ar-IQ" sz="900">
                          <a:effectLst/>
                        </a:rPr>
                        <a:t>بسيط 0.10</a:t>
                      </a:r>
                      <a:endParaRPr lang="en-US" sz="900">
                        <a:effectLst/>
                        <a:latin typeface="Calibri"/>
                        <a:ea typeface="Calibri"/>
                        <a:cs typeface="Arial"/>
                      </a:endParaRPr>
                    </a:p>
                  </a:txBody>
                  <a:tcPr marL="78293" marR="78293" marT="39147" marB="39147" anchor="ctr"/>
                </a:tc>
                <a:tc>
                  <a:txBody>
                    <a:bodyPr/>
                    <a:lstStyle/>
                    <a:p>
                      <a:pPr algn="ctr" rtl="1">
                        <a:lnSpc>
                          <a:spcPct val="107000"/>
                        </a:lnSpc>
                        <a:spcAft>
                          <a:spcPts val="550"/>
                        </a:spcAft>
                      </a:pPr>
                      <a:r>
                        <a:rPr lang="ar-IQ" sz="900">
                          <a:effectLst/>
                        </a:rPr>
                        <a:t>متوسط 0.30</a:t>
                      </a:r>
                      <a:endParaRPr lang="en-US" sz="900">
                        <a:effectLst/>
                        <a:latin typeface="Calibri"/>
                        <a:ea typeface="Calibri"/>
                        <a:cs typeface="Arial"/>
                      </a:endParaRPr>
                    </a:p>
                  </a:txBody>
                  <a:tcPr marL="78293" marR="78293" marT="39147" marB="39147" anchor="ctr"/>
                </a:tc>
                <a:tc>
                  <a:txBody>
                    <a:bodyPr/>
                    <a:lstStyle/>
                    <a:p>
                      <a:pPr algn="ctr" rtl="1">
                        <a:lnSpc>
                          <a:spcPct val="107000"/>
                        </a:lnSpc>
                        <a:spcAft>
                          <a:spcPts val="550"/>
                        </a:spcAft>
                      </a:pPr>
                      <a:r>
                        <a:rPr lang="ar-IQ" sz="900">
                          <a:effectLst/>
                        </a:rPr>
                        <a:t>كبير 0.50</a:t>
                      </a:r>
                      <a:endParaRPr lang="en-US" sz="900">
                        <a:effectLst/>
                        <a:latin typeface="Calibri"/>
                        <a:ea typeface="Calibri"/>
                        <a:cs typeface="Arial"/>
                      </a:endParaRPr>
                    </a:p>
                  </a:txBody>
                  <a:tcPr marL="78293" marR="78293" marT="39147" marB="39147" anchor="ctr"/>
                </a:tc>
              </a:tr>
              <a:tr h="370668">
                <a:tc>
                  <a:txBody>
                    <a:bodyPr/>
                    <a:lstStyle/>
                    <a:p>
                      <a:pPr algn="ctr" rtl="1">
                        <a:lnSpc>
                          <a:spcPct val="107000"/>
                        </a:lnSpc>
                        <a:spcAft>
                          <a:spcPts val="550"/>
                        </a:spcAft>
                      </a:pPr>
                      <a:r>
                        <a:rPr lang="ar-IQ" sz="900">
                          <a:effectLst/>
                        </a:rPr>
                        <a:t>عدم وجود المرجحة للوقوف على اليدين</a:t>
                      </a:r>
                      <a:endParaRPr lang="en-US" sz="900">
                        <a:effectLst/>
                        <a:latin typeface="Calibri"/>
                        <a:ea typeface="Calibri"/>
                        <a:cs typeface="Arial"/>
                      </a:endParaRPr>
                    </a:p>
                  </a:txBody>
                  <a:tcPr marL="78293" marR="78293" marT="39147" marB="39147" anchor="ctr"/>
                </a:tc>
                <a:tc>
                  <a:txBody>
                    <a:bodyPr/>
                    <a:lstStyle/>
                    <a:p>
                      <a:pPr rtl="1">
                        <a:lnSpc>
                          <a:spcPct val="107000"/>
                        </a:lnSpc>
                      </a:pPr>
                      <a:endParaRPr lang="en-US" sz="900">
                        <a:effectLst/>
                        <a:latin typeface="Calibri"/>
                      </a:endParaRPr>
                    </a:p>
                  </a:txBody>
                  <a:tcPr marL="78293" marR="78293" marT="39147" marB="39147" anchor="ctr"/>
                </a:tc>
                <a:tc>
                  <a:txBody>
                    <a:bodyPr/>
                    <a:lstStyle/>
                    <a:p>
                      <a:pPr algn="ctr" rtl="1">
                        <a:lnSpc>
                          <a:spcPct val="107000"/>
                        </a:lnSpc>
                        <a:spcAft>
                          <a:spcPts val="550"/>
                        </a:spcAft>
                      </a:pPr>
                      <a:r>
                        <a:rPr lang="ar-IQ" sz="900">
                          <a:effectLst/>
                        </a:rPr>
                        <a:t>+</a:t>
                      </a:r>
                      <a:endParaRPr lang="en-US" sz="900">
                        <a:effectLst/>
                        <a:latin typeface="Calibri"/>
                        <a:ea typeface="Calibri"/>
                        <a:cs typeface="Arial"/>
                      </a:endParaRPr>
                    </a:p>
                  </a:txBody>
                  <a:tcPr marL="78293" marR="78293" marT="39147" marB="39147" anchor="ctr"/>
                </a:tc>
                <a:tc>
                  <a:txBody>
                    <a:bodyPr/>
                    <a:lstStyle/>
                    <a:p>
                      <a:pPr rtl="1">
                        <a:lnSpc>
                          <a:spcPct val="107000"/>
                        </a:lnSpc>
                      </a:pPr>
                      <a:endParaRPr lang="en-US" sz="900">
                        <a:effectLst/>
                        <a:latin typeface="Calibri"/>
                      </a:endParaRPr>
                    </a:p>
                  </a:txBody>
                  <a:tcPr marL="78293" marR="78293" marT="39147" marB="39147" anchor="ctr"/>
                </a:tc>
              </a:tr>
              <a:tr h="526172">
                <a:tc>
                  <a:txBody>
                    <a:bodyPr/>
                    <a:lstStyle/>
                    <a:p>
                      <a:pPr algn="ctr" rtl="1">
                        <a:lnSpc>
                          <a:spcPct val="107000"/>
                        </a:lnSpc>
                        <a:spcAft>
                          <a:spcPts val="550"/>
                        </a:spcAft>
                      </a:pPr>
                      <a:r>
                        <a:rPr lang="ar-IQ" sz="900" dirty="0">
                          <a:effectLst/>
                        </a:rPr>
                        <a:t>اكثر من حركتين </a:t>
                      </a:r>
                      <a:r>
                        <a:rPr lang="ar-IQ" sz="900" dirty="0" err="1">
                          <a:effectLst/>
                        </a:rPr>
                        <a:t>كوزوفي</a:t>
                      </a:r>
                      <a:r>
                        <a:rPr lang="ar-IQ" sz="900" dirty="0">
                          <a:effectLst/>
                        </a:rPr>
                        <a:t> او اكثر من حركتين لي ننك</a:t>
                      </a:r>
                      <a:endParaRPr lang="en-US" sz="900" dirty="0">
                        <a:effectLst/>
                        <a:latin typeface="Calibri"/>
                        <a:ea typeface="Calibri"/>
                        <a:cs typeface="Arial"/>
                      </a:endParaRPr>
                    </a:p>
                  </a:txBody>
                  <a:tcPr marL="78293" marR="78293" marT="39147" marB="39147" anchor="ctr"/>
                </a:tc>
                <a:tc gridSpan="3">
                  <a:txBody>
                    <a:bodyPr/>
                    <a:lstStyle/>
                    <a:p>
                      <a:pPr algn="ctr" rtl="1">
                        <a:lnSpc>
                          <a:spcPct val="107000"/>
                        </a:lnSpc>
                        <a:spcAft>
                          <a:spcPts val="550"/>
                        </a:spcAft>
                      </a:pPr>
                      <a:r>
                        <a:rPr lang="ar-IQ" sz="900">
                          <a:effectLst/>
                        </a:rPr>
                        <a:t>+</a:t>
                      </a:r>
                      <a:endParaRPr lang="en-US" sz="900">
                        <a:effectLst/>
                      </a:endParaRPr>
                    </a:p>
                    <a:p>
                      <a:pPr algn="ctr" rtl="1">
                        <a:lnSpc>
                          <a:spcPct val="107000"/>
                        </a:lnSpc>
                        <a:spcAft>
                          <a:spcPts val="550"/>
                        </a:spcAft>
                      </a:pPr>
                      <a:r>
                        <a:rPr lang="ar-IQ" sz="900">
                          <a:effectLst/>
                        </a:rPr>
                        <a:t>وعدم الاعتراف من قبل لجنة </a:t>
                      </a:r>
                      <a:r>
                        <a:rPr lang="en-US" sz="900">
                          <a:effectLst/>
                        </a:rPr>
                        <a:t>D</a:t>
                      </a:r>
                      <a:endParaRPr lang="en-US" sz="900">
                        <a:effectLst/>
                        <a:latin typeface="Calibri"/>
                        <a:ea typeface="Calibri"/>
                        <a:cs typeface="Arial"/>
                      </a:endParaRPr>
                    </a:p>
                  </a:txBody>
                  <a:tcPr marL="78293" marR="78293" marT="39147" marB="39147" anchor="ctr"/>
                </a:tc>
                <a:tc hMerge="1">
                  <a:txBody>
                    <a:bodyPr/>
                    <a:lstStyle/>
                    <a:p>
                      <a:pPr rtl="1"/>
                      <a:endParaRPr lang="ar-IQ"/>
                    </a:p>
                  </a:txBody>
                  <a:tcPr/>
                </a:tc>
                <a:tc hMerge="1">
                  <a:txBody>
                    <a:bodyPr/>
                    <a:lstStyle/>
                    <a:p>
                      <a:pPr rtl="1"/>
                      <a:endParaRPr lang="ar-IQ"/>
                    </a:p>
                  </a:txBody>
                  <a:tcPr/>
                </a:tc>
              </a:tr>
              <a:tr h="526172">
                <a:tc>
                  <a:txBody>
                    <a:bodyPr/>
                    <a:lstStyle/>
                    <a:p>
                      <a:pPr algn="ctr" rtl="1">
                        <a:lnSpc>
                          <a:spcPct val="107000"/>
                        </a:lnSpc>
                        <a:spcAft>
                          <a:spcPts val="550"/>
                        </a:spcAft>
                      </a:pPr>
                      <a:r>
                        <a:rPr lang="ar-JO" sz="900">
                          <a:effectLst/>
                        </a:rPr>
                        <a:t>مرجحة تمهيدية قبل بداية التمرين</a:t>
                      </a:r>
                      <a:endParaRPr lang="en-US" sz="900">
                        <a:effectLst/>
                      </a:endParaRPr>
                    </a:p>
                    <a:p>
                      <a:pPr algn="ctr" rtl="1">
                        <a:lnSpc>
                          <a:spcPct val="107000"/>
                        </a:lnSpc>
                        <a:spcAft>
                          <a:spcPts val="550"/>
                        </a:spcAft>
                      </a:pPr>
                      <a:r>
                        <a:rPr lang="ar-JO" sz="900">
                          <a:effectLst/>
                        </a:rPr>
                        <a:t>اعطاء المدرب مرجحة اولية للاعب</a:t>
                      </a:r>
                      <a:endParaRPr lang="en-US" sz="900">
                        <a:effectLst/>
                        <a:latin typeface="Calibri"/>
                        <a:ea typeface="Calibri"/>
                        <a:cs typeface="Arial"/>
                      </a:endParaRPr>
                    </a:p>
                  </a:txBody>
                  <a:tcPr marL="78293" marR="78293" marT="39147" marB="39147" anchor="ctr"/>
                </a:tc>
                <a:tc>
                  <a:txBody>
                    <a:bodyPr/>
                    <a:lstStyle/>
                    <a:p>
                      <a:pPr algn="ctr" rtl="1">
                        <a:lnSpc>
                          <a:spcPct val="107000"/>
                        </a:lnSpc>
                        <a:spcAft>
                          <a:spcPts val="550"/>
                        </a:spcAft>
                      </a:pPr>
                      <a:r>
                        <a:rPr lang="ar-IQ" sz="900">
                          <a:effectLst/>
                        </a:rPr>
                        <a:t> </a:t>
                      </a:r>
                      <a:endParaRPr lang="en-US" sz="900">
                        <a:effectLst/>
                        <a:latin typeface="Calibri"/>
                        <a:ea typeface="Calibri"/>
                        <a:cs typeface="Arial"/>
                      </a:endParaRPr>
                    </a:p>
                  </a:txBody>
                  <a:tcPr marL="78293" marR="78293" marT="39147" marB="39147" anchor="ctr"/>
                </a:tc>
                <a:tc>
                  <a:txBody>
                    <a:bodyPr/>
                    <a:lstStyle/>
                    <a:p>
                      <a:pPr algn="ctr" rtl="1">
                        <a:lnSpc>
                          <a:spcPct val="107000"/>
                        </a:lnSpc>
                        <a:spcAft>
                          <a:spcPts val="550"/>
                        </a:spcAft>
                      </a:pPr>
                      <a:r>
                        <a:rPr lang="ar-IQ" sz="900">
                          <a:effectLst/>
                        </a:rPr>
                        <a:t>+</a:t>
                      </a:r>
                      <a:endParaRPr lang="en-US" sz="900">
                        <a:effectLst/>
                        <a:latin typeface="Calibri"/>
                        <a:ea typeface="Calibri"/>
                        <a:cs typeface="Arial"/>
                      </a:endParaRPr>
                    </a:p>
                  </a:txBody>
                  <a:tcPr marL="0" marR="0" marT="0" marB="0" anchor="ctr"/>
                </a:tc>
                <a:tc>
                  <a:txBody>
                    <a:bodyPr/>
                    <a:lstStyle/>
                    <a:p>
                      <a:pPr algn="ctr" rtl="1">
                        <a:lnSpc>
                          <a:spcPct val="107000"/>
                        </a:lnSpc>
                        <a:spcAft>
                          <a:spcPts val="550"/>
                        </a:spcAft>
                      </a:pPr>
                      <a:r>
                        <a:rPr lang="ar-IQ" sz="900">
                          <a:effectLst/>
                        </a:rPr>
                        <a:t> </a:t>
                      </a:r>
                      <a:endParaRPr lang="en-US" sz="900">
                        <a:effectLst/>
                        <a:latin typeface="Calibri"/>
                        <a:ea typeface="Calibri"/>
                        <a:cs typeface="Arial"/>
                      </a:endParaRPr>
                    </a:p>
                  </a:txBody>
                  <a:tcPr marL="0" marR="0" marT="0" marB="0" anchor="ctr"/>
                </a:tc>
              </a:tr>
              <a:tr h="370668">
                <a:tc>
                  <a:txBody>
                    <a:bodyPr/>
                    <a:lstStyle/>
                    <a:p>
                      <a:pPr algn="ctr" rtl="1">
                        <a:lnSpc>
                          <a:spcPct val="107000"/>
                        </a:lnSpc>
                        <a:spcAft>
                          <a:spcPts val="550"/>
                        </a:spcAft>
                      </a:pPr>
                      <a:r>
                        <a:rPr lang="ar-JO" sz="900">
                          <a:effectLst/>
                        </a:rPr>
                        <a:t>الانحراف بالمرجحة الخلفية</a:t>
                      </a:r>
                      <a:endParaRPr lang="en-US" sz="900">
                        <a:effectLst/>
                        <a:latin typeface="Calibri"/>
                        <a:ea typeface="Calibri"/>
                        <a:cs typeface="Arial"/>
                      </a:endParaRPr>
                    </a:p>
                  </a:txBody>
                  <a:tcPr marL="78293" marR="78293" marT="39147" marB="39147" anchor="ctr"/>
                </a:tc>
                <a:tc>
                  <a:txBody>
                    <a:bodyPr/>
                    <a:lstStyle/>
                    <a:p>
                      <a:pPr algn="ctr" rtl="1">
                        <a:lnSpc>
                          <a:spcPct val="107000"/>
                        </a:lnSpc>
                        <a:spcAft>
                          <a:spcPts val="550"/>
                        </a:spcAft>
                      </a:pPr>
                      <a:r>
                        <a:rPr lang="ar-IQ" sz="900">
                          <a:effectLst/>
                        </a:rPr>
                        <a:t>+</a:t>
                      </a:r>
                      <a:endParaRPr lang="en-US" sz="900">
                        <a:effectLst/>
                        <a:latin typeface="Calibri"/>
                        <a:ea typeface="Calibri"/>
                        <a:cs typeface="Arial"/>
                      </a:endParaRPr>
                    </a:p>
                  </a:txBody>
                  <a:tcPr marL="78293" marR="78293" marT="39147" marB="39147" anchor="ctr"/>
                </a:tc>
                <a:tc>
                  <a:txBody>
                    <a:bodyPr/>
                    <a:lstStyle/>
                    <a:p>
                      <a:pPr algn="ctr" rtl="1">
                        <a:lnSpc>
                          <a:spcPct val="107000"/>
                        </a:lnSpc>
                        <a:spcAft>
                          <a:spcPts val="550"/>
                        </a:spcAft>
                      </a:pPr>
                      <a:r>
                        <a:rPr lang="ar-IQ" sz="900">
                          <a:effectLst/>
                        </a:rPr>
                        <a:t> </a:t>
                      </a:r>
                      <a:endParaRPr lang="en-US" sz="900">
                        <a:effectLst/>
                        <a:latin typeface="Calibri"/>
                        <a:ea typeface="Calibri"/>
                        <a:cs typeface="Arial"/>
                      </a:endParaRPr>
                    </a:p>
                  </a:txBody>
                  <a:tcPr marL="0" marR="0" marT="0" marB="0" anchor="ctr"/>
                </a:tc>
                <a:tc>
                  <a:txBody>
                    <a:bodyPr/>
                    <a:lstStyle/>
                    <a:p>
                      <a:pPr algn="ctr" rtl="1">
                        <a:lnSpc>
                          <a:spcPct val="107000"/>
                        </a:lnSpc>
                        <a:spcAft>
                          <a:spcPts val="550"/>
                        </a:spcAft>
                      </a:pPr>
                      <a:r>
                        <a:rPr lang="ar-IQ" sz="900">
                          <a:effectLst/>
                        </a:rPr>
                        <a:t> </a:t>
                      </a:r>
                      <a:endParaRPr lang="en-US" sz="900">
                        <a:effectLst/>
                        <a:latin typeface="Calibri"/>
                        <a:ea typeface="Calibri"/>
                        <a:cs typeface="Arial"/>
                      </a:endParaRPr>
                    </a:p>
                  </a:txBody>
                  <a:tcPr marL="0" marR="0" marT="0" marB="0" anchor="ctr"/>
                </a:tc>
              </a:tr>
              <a:tr h="370668">
                <a:tc>
                  <a:txBody>
                    <a:bodyPr/>
                    <a:lstStyle/>
                    <a:p>
                      <a:pPr algn="ctr" rtl="1">
                        <a:lnSpc>
                          <a:spcPct val="107000"/>
                        </a:lnSpc>
                        <a:spcAft>
                          <a:spcPts val="550"/>
                        </a:spcAft>
                      </a:pPr>
                      <a:r>
                        <a:rPr lang="ar-JO" sz="900">
                          <a:effectLst/>
                        </a:rPr>
                        <a:t>تقاطع الأسلاك خلال أي حركة</a:t>
                      </a:r>
                      <a:endParaRPr lang="en-US" sz="900">
                        <a:effectLst/>
                        <a:latin typeface="Calibri"/>
                        <a:ea typeface="Calibri"/>
                        <a:cs typeface="Arial"/>
                      </a:endParaRPr>
                    </a:p>
                  </a:txBody>
                  <a:tcPr marL="78293" marR="78293" marT="39147" marB="39147" anchor="ctr"/>
                </a:tc>
                <a:tc>
                  <a:txBody>
                    <a:bodyPr/>
                    <a:lstStyle/>
                    <a:p>
                      <a:pPr algn="ctr" rtl="1">
                        <a:lnSpc>
                          <a:spcPct val="107000"/>
                        </a:lnSpc>
                        <a:spcAft>
                          <a:spcPts val="550"/>
                        </a:spcAft>
                      </a:pPr>
                      <a:r>
                        <a:rPr lang="ar-IQ" sz="900">
                          <a:effectLst/>
                        </a:rPr>
                        <a:t> </a:t>
                      </a:r>
                      <a:endParaRPr lang="en-US" sz="900">
                        <a:effectLst/>
                        <a:latin typeface="Calibri"/>
                        <a:ea typeface="Calibri"/>
                        <a:cs typeface="Arial"/>
                      </a:endParaRPr>
                    </a:p>
                  </a:txBody>
                  <a:tcPr marL="78293" marR="78293" marT="39147" marB="39147" anchor="ctr"/>
                </a:tc>
                <a:tc>
                  <a:txBody>
                    <a:bodyPr/>
                    <a:lstStyle/>
                    <a:p>
                      <a:pPr algn="ctr" rtl="1">
                        <a:lnSpc>
                          <a:spcPct val="107000"/>
                        </a:lnSpc>
                        <a:spcAft>
                          <a:spcPts val="550"/>
                        </a:spcAft>
                      </a:pPr>
                      <a:r>
                        <a:rPr lang="ar-IQ" sz="900">
                          <a:effectLst/>
                        </a:rPr>
                        <a:t>+</a:t>
                      </a:r>
                      <a:endParaRPr lang="en-US" sz="900">
                        <a:effectLst/>
                        <a:latin typeface="Calibri"/>
                        <a:ea typeface="Calibri"/>
                        <a:cs typeface="Arial"/>
                      </a:endParaRPr>
                    </a:p>
                  </a:txBody>
                  <a:tcPr marL="0" marR="0" marT="0" marB="0" anchor="ctr"/>
                </a:tc>
                <a:tc>
                  <a:txBody>
                    <a:bodyPr/>
                    <a:lstStyle/>
                    <a:p>
                      <a:pPr algn="ctr" rtl="1">
                        <a:lnSpc>
                          <a:spcPct val="107000"/>
                        </a:lnSpc>
                        <a:spcAft>
                          <a:spcPts val="550"/>
                        </a:spcAft>
                      </a:pPr>
                      <a:r>
                        <a:rPr lang="ar-IQ" sz="900">
                          <a:effectLst/>
                        </a:rPr>
                        <a:t> </a:t>
                      </a:r>
                      <a:endParaRPr lang="en-US" sz="900">
                        <a:effectLst/>
                        <a:latin typeface="Calibri"/>
                        <a:ea typeface="Calibri"/>
                        <a:cs typeface="Arial"/>
                      </a:endParaRPr>
                    </a:p>
                  </a:txBody>
                  <a:tcPr marL="0" marR="0" marT="0" marB="0" anchor="ctr"/>
                </a:tc>
              </a:tr>
              <a:tr h="370668">
                <a:tc>
                  <a:txBody>
                    <a:bodyPr/>
                    <a:lstStyle/>
                    <a:p>
                      <a:pPr algn="ctr" rtl="1">
                        <a:lnSpc>
                          <a:spcPct val="107000"/>
                        </a:lnSpc>
                        <a:spcAft>
                          <a:spcPts val="550"/>
                        </a:spcAft>
                      </a:pPr>
                      <a:r>
                        <a:rPr lang="ar-JO" sz="900">
                          <a:effectLst/>
                        </a:rPr>
                        <a:t>فتح الرجلين او أي اداء ضعيف خلال رفع اللاعب للحلق</a:t>
                      </a:r>
                      <a:endParaRPr lang="en-US" sz="900">
                        <a:effectLst/>
                        <a:latin typeface="Calibri"/>
                        <a:ea typeface="Calibri"/>
                        <a:cs typeface="Arial"/>
                      </a:endParaRPr>
                    </a:p>
                  </a:txBody>
                  <a:tcPr marL="78293" marR="78293" marT="39147" marB="39147" anchor="ctr"/>
                </a:tc>
                <a:tc>
                  <a:txBody>
                    <a:bodyPr/>
                    <a:lstStyle/>
                    <a:p>
                      <a:pPr algn="ctr" rtl="1">
                        <a:lnSpc>
                          <a:spcPct val="107000"/>
                        </a:lnSpc>
                        <a:spcAft>
                          <a:spcPts val="550"/>
                        </a:spcAft>
                      </a:pPr>
                      <a:r>
                        <a:rPr lang="ar-IQ" sz="900">
                          <a:effectLst/>
                        </a:rPr>
                        <a:t> </a:t>
                      </a:r>
                      <a:endParaRPr lang="en-US" sz="900">
                        <a:effectLst/>
                        <a:latin typeface="Calibri"/>
                        <a:ea typeface="Calibri"/>
                        <a:cs typeface="Arial"/>
                      </a:endParaRPr>
                    </a:p>
                  </a:txBody>
                  <a:tcPr marL="78293" marR="78293" marT="39147" marB="39147" anchor="ctr"/>
                </a:tc>
                <a:tc>
                  <a:txBody>
                    <a:bodyPr/>
                    <a:lstStyle/>
                    <a:p>
                      <a:pPr algn="ctr" rtl="1">
                        <a:lnSpc>
                          <a:spcPct val="107000"/>
                        </a:lnSpc>
                        <a:spcAft>
                          <a:spcPts val="550"/>
                        </a:spcAft>
                      </a:pPr>
                      <a:r>
                        <a:rPr lang="ar-IQ" sz="900">
                          <a:effectLst/>
                        </a:rPr>
                        <a:t>+</a:t>
                      </a:r>
                      <a:endParaRPr lang="en-US" sz="900">
                        <a:effectLst/>
                        <a:latin typeface="Calibri"/>
                        <a:ea typeface="Calibri"/>
                        <a:cs typeface="Arial"/>
                      </a:endParaRPr>
                    </a:p>
                  </a:txBody>
                  <a:tcPr marL="0" marR="0" marT="0" marB="0" anchor="ctr"/>
                </a:tc>
                <a:tc>
                  <a:txBody>
                    <a:bodyPr/>
                    <a:lstStyle/>
                    <a:p>
                      <a:pPr algn="ctr" rtl="1">
                        <a:lnSpc>
                          <a:spcPct val="107000"/>
                        </a:lnSpc>
                        <a:spcAft>
                          <a:spcPts val="550"/>
                        </a:spcAft>
                      </a:pPr>
                      <a:r>
                        <a:rPr lang="ar-IQ" sz="900">
                          <a:effectLst/>
                        </a:rPr>
                        <a:t> </a:t>
                      </a:r>
                      <a:endParaRPr lang="en-US" sz="900">
                        <a:effectLst/>
                        <a:latin typeface="Calibri"/>
                        <a:ea typeface="Calibri"/>
                        <a:cs typeface="Arial"/>
                      </a:endParaRPr>
                    </a:p>
                  </a:txBody>
                  <a:tcPr marL="0" marR="0" marT="0" marB="0" anchor="ctr"/>
                </a:tc>
              </a:tr>
              <a:tr h="370668">
                <a:tc>
                  <a:txBody>
                    <a:bodyPr/>
                    <a:lstStyle/>
                    <a:p>
                      <a:pPr algn="ctr" rtl="1">
                        <a:lnSpc>
                          <a:spcPct val="107000"/>
                        </a:lnSpc>
                        <a:spcAft>
                          <a:spcPts val="550"/>
                        </a:spcAft>
                      </a:pPr>
                      <a:r>
                        <a:rPr lang="ar-JO" sz="900">
                          <a:effectLst/>
                        </a:rPr>
                        <a:t>القبضة الكاذبة خلال حركات القوة والثبات ( كل مرة )</a:t>
                      </a:r>
                      <a:endParaRPr lang="en-US" sz="900">
                        <a:effectLst/>
                        <a:latin typeface="Calibri"/>
                        <a:ea typeface="Calibri"/>
                        <a:cs typeface="Arial"/>
                      </a:endParaRPr>
                    </a:p>
                  </a:txBody>
                  <a:tcPr marL="78293" marR="78293" marT="39147" marB="39147" anchor="ctr"/>
                </a:tc>
                <a:tc>
                  <a:txBody>
                    <a:bodyPr/>
                    <a:lstStyle/>
                    <a:p>
                      <a:pPr algn="ctr" rtl="1">
                        <a:lnSpc>
                          <a:spcPct val="107000"/>
                        </a:lnSpc>
                        <a:spcAft>
                          <a:spcPts val="550"/>
                        </a:spcAft>
                      </a:pPr>
                      <a:r>
                        <a:rPr lang="ar-IQ" sz="900">
                          <a:effectLst/>
                        </a:rPr>
                        <a:t>+</a:t>
                      </a:r>
                      <a:endParaRPr lang="en-US" sz="900">
                        <a:effectLst/>
                        <a:latin typeface="Calibri"/>
                        <a:ea typeface="Calibri"/>
                        <a:cs typeface="Arial"/>
                      </a:endParaRPr>
                    </a:p>
                  </a:txBody>
                  <a:tcPr marL="78293" marR="78293" marT="39147" marB="39147" anchor="ctr"/>
                </a:tc>
                <a:tc>
                  <a:txBody>
                    <a:bodyPr/>
                    <a:lstStyle/>
                    <a:p>
                      <a:pPr algn="ctr" rtl="1">
                        <a:lnSpc>
                          <a:spcPct val="107000"/>
                        </a:lnSpc>
                        <a:spcAft>
                          <a:spcPts val="550"/>
                        </a:spcAft>
                      </a:pPr>
                      <a:r>
                        <a:rPr lang="ar-IQ" sz="900">
                          <a:effectLst/>
                        </a:rPr>
                        <a:t> </a:t>
                      </a:r>
                      <a:endParaRPr lang="en-US" sz="900">
                        <a:effectLst/>
                        <a:latin typeface="Calibri"/>
                        <a:ea typeface="Calibri"/>
                        <a:cs typeface="Arial"/>
                      </a:endParaRPr>
                    </a:p>
                  </a:txBody>
                  <a:tcPr marL="0" marR="0" marT="0" marB="0" anchor="ctr"/>
                </a:tc>
                <a:tc>
                  <a:txBody>
                    <a:bodyPr/>
                    <a:lstStyle/>
                    <a:p>
                      <a:pPr algn="ctr" rtl="1">
                        <a:lnSpc>
                          <a:spcPct val="107000"/>
                        </a:lnSpc>
                        <a:spcAft>
                          <a:spcPts val="550"/>
                        </a:spcAft>
                      </a:pPr>
                      <a:r>
                        <a:rPr lang="ar-IQ" sz="900">
                          <a:effectLst/>
                        </a:rPr>
                        <a:t> </a:t>
                      </a:r>
                      <a:endParaRPr lang="en-US" sz="900">
                        <a:effectLst/>
                        <a:latin typeface="Calibri"/>
                        <a:ea typeface="Calibri"/>
                        <a:cs typeface="Arial"/>
                      </a:endParaRPr>
                    </a:p>
                  </a:txBody>
                  <a:tcPr marL="0" marR="0" marT="0" marB="0" anchor="ctr"/>
                </a:tc>
              </a:tr>
              <a:tr h="434020">
                <a:tc>
                  <a:txBody>
                    <a:bodyPr/>
                    <a:lstStyle/>
                    <a:p>
                      <a:pPr algn="ctr" rtl="1">
                        <a:lnSpc>
                          <a:spcPct val="107000"/>
                        </a:lnSpc>
                        <a:spcAft>
                          <a:spcPts val="550"/>
                        </a:spcAft>
                      </a:pPr>
                      <a:r>
                        <a:rPr lang="ar-JO" sz="900">
                          <a:effectLst/>
                        </a:rPr>
                        <a:t>ثني الذراعين خلال المرجحات لحركات القوة والثبات أو لتثبيت وضع الثبات</a:t>
                      </a:r>
                      <a:endParaRPr lang="en-US" sz="900">
                        <a:effectLst/>
                        <a:latin typeface="Calibri"/>
                        <a:ea typeface="Calibri"/>
                        <a:cs typeface="Arial"/>
                      </a:endParaRPr>
                    </a:p>
                  </a:txBody>
                  <a:tcPr marL="78293" marR="78293" marT="39147" marB="39147" anchor="ctr"/>
                </a:tc>
                <a:tc>
                  <a:txBody>
                    <a:bodyPr/>
                    <a:lstStyle/>
                    <a:p>
                      <a:pPr algn="ctr" rtl="1">
                        <a:lnSpc>
                          <a:spcPct val="107000"/>
                        </a:lnSpc>
                        <a:spcAft>
                          <a:spcPts val="550"/>
                        </a:spcAft>
                      </a:pPr>
                      <a:r>
                        <a:rPr lang="ar-IQ" sz="900">
                          <a:effectLst/>
                        </a:rPr>
                        <a:t>+</a:t>
                      </a:r>
                      <a:endParaRPr lang="en-US" sz="900">
                        <a:effectLst/>
                        <a:latin typeface="Calibri"/>
                        <a:ea typeface="Calibri"/>
                        <a:cs typeface="Arial"/>
                      </a:endParaRPr>
                    </a:p>
                  </a:txBody>
                  <a:tcPr marL="78293" marR="78293" marT="39147" marB="39147" anchor="ctr"/>
                </a:tc>
                <a:tc>
                  <a:txBody>
                    <a:bodyPr/>
                    <a:lstStyle/>
                    <a:p>
                      <a:pPr algn="ctr" rtl="1">
                        <a:lnSpc>
                          <a:spcPct val="107000"/>
                        </a:lnSpc>
                        <a:spcAft>
                          <a:spcPts val="550"/>
                        </a:spcAft>
                      </a:pPr>
                      <a:r>
                        <a:rPr lang="ar-IQ" sz="900">
                          <a:effectLst/>
                        </a:rPr>
                        <a:t>+</a:t>
                      </a:r>
                      <a:endParaRPr lang="en-US" sz="900">
                        <a:effectLst/>
                        <a:latin typeface="Calibri"/>
                        <a:ea typeface="Calibri"/>
                        <a:cs typeface="Arial"/>
                      </a:endParaRPr>
                    </a:p>
                  </a:txBody>
                  <a:tcPr marL="0" marR="0" marT="0" marB="0" anchor="ctr"/>
                </a:tc>
                <a:tc>
                  <a:txBody>
                    <a:bodyPr/>
                    <a:lstStyle/>
                    <a:p>
                      <a:pPr algn="ctr" rtl="1">
                        <a:lnSpc>
                          <a:spcPct val="107000"/>
                        </a:lnSpc>
                        <a:spcAft>
                          <a:spcPts val="550"/>
                        </a:spcAft>
                      </a:pPr>
                      <a:r>
                        <a:rPr lang="ar-IQ" sz="900">
                          <a:effectLst/>
                        </a:rPr>
                        <a:t>+</a:t>
                      </a:r>
                      <a:endParaRPr lang="en-US" sz="900">
                        <a:effectLst/>
                        <a:latin typeface="Calibri"/>
                        <a:ea typeface="Calibri"/>
                        <a:cs typeface="Arial"/>
                      </a:endParaRPr>
                    </a:p>
                  </a:txBody>
                  <a:tcPr marL="0" marR="0" marT="0" marB="0" anchor="ctr"/>
                </a:tc>
              </a:tr>
              <a:tr h="370668">
                <a:tc>
                  <a:txBody>
                    <a:bodyPr/>
                    <a:lstStyle/>
                    <a:p>
                      <a:pPr algn="ctr" rtl="1">
                        <a:lnSpc>
                          <a:spcPct val="107000"/>
                        </a:lnSpc>
                        <a:spcAft>
                          <a:spcPts val="550"/>
                        </a:spcAft>
                      </a:pPr>
                      <a:r>
                        <a:rPr lang="ar-JO" sz="900">
                          <a:effectLst/>
                        </a:rPr>
                        <a:t>لمس الاسلاك او الجلد بالذراعين او القدم او أي جزء اخر بالجسم</a:t>
                      </a:r>
                      <a:endParaRPr lang="en-US" sz="900">
                        <a:effectLst/>
                        <a:latin typeface="Calibri"/>
                        <a:ea typeface="Calibri"/>
                        <a:cs typeface="Arial"/>
                      </a:endParaRPr>
                    </a:p>
                  </a:txBody>
                  <a:tcPr marL="78293" marR="78293" marT="39147" marB="39147" anchor="ctr"/>
                </a:tc>
                <a:tc>
                  <a:txBody>
                    <a:bodyPr/>
                    <a:lstStyle/>
                    <a:p>
                      <a:pPr algn="ctr" rtl="1">
                        <a:lnSpc>
                          <a:spcPct val="107000"/>
                        </a:lnSpc>
                        <a:spcAft>
                          <a:spcPts val="550"/>
                        </a:spcAft>
                      </a:pPr>
                      <a:r>
                        <a:rPr lang="ar-IQ" sz="900">
                          <a:effectLst/>
                        </a:rPr>
                        <a:t> </a:t>
                      </a:r>
                      <a:endParaRPr lang="en-US" sz="900">
                        <a:effectLst/>
                        <a:latin typeface="Calibri"/>
                        <a:ea typeface="Calibri"/>
                        <a:cs typeface="Arial"/>
                      </a:endParaRPr>
                    </a:p>
                  </a:txBody>
                  <a:tcPr marL="78293" marR="78293" marT="39147" marB="39147" anchor="ctr"/>
                </a:tc>
                <a:tc>
                  <a:txBody>
                    <a:bodyPr/>
                    <a:lstStyle/>
                    <a:p>
                      <a:pPr algn="ctr" rtl="1">
                        <a:lnSpc>
                          <a:spcPct val="107000"/>
                        </a:lnSpc>
                        <a:spcAft>
                          <a:spcPts val="550"/>
                        </a:spcAft>
                      </a:pPr>
                      <a:r>
                        <a:rPr lang="ar-IQ" sz="900">
                          <a:effectLst/>
                        </a:rPr>
                        <a:t>+</a:t>
                      </a:r>
                      <a:endParaRPr lang="en-US" sz="900">
                        <a:effectLst/>
                        <a:latin typeface="Calibri"/>
                        <a:ea typeface="Calibri"/>
                        <a:cs typeface="Arial"/>
                      </a:endParaRPr>
                    </a:p>
                  </a:txBody>
                  <a:tcPr marL="0" marR="0" marT="0" marB="0" anchor="ctr"/>
                </a:tc>
                <a:tc>
                  <a:txBody>
                    <a:bodyPr/>
                    <a:lstStyle/>
                    <a:p>
                      <a:pPr algn="ctr" rtl="1">
                        <a:lnSpc>
                          <a:spcPct val="107000"/>
                        </a:lnSpc>
                        <a:spcAft>
                          <a:spcPts val="550"/>
                        </a:spcAft>
                      </a:pPr>
                      <a:r>
                        <a:rPr lang="ar-IQ" sz="900">
                          <a:effectLst/>
                        </a:rPr>
                        <a:t> </a:t>
                      </a:r>
                      <a:endParaRPr lang="en-US" sz="900">
                        <a:effectLst/>
                        <a:latin typeface="Calibri"/>
                        <a:ea typeface="Calibri"/>
                        <a:cs typeface="Arial"/>
                      </a:endParaRPr>
                    </a:p>
                  </a:txBody>
                  <a:tcPr marL="0" marR="0" marT="0" marB="0" anchor="ctr"/>
                </a:tc>
              </a:tr>
              <a:tr h="434774">
                <a:tc>
                  <a:txBody>
                    <a:bodyPr/>
                    <a:lstStyle/>
                    <a:p>
                      <a:pPr algn="ctr" rtl="1">
                        <a:lnSpc>
                          <a:spcPct val="107000"/>
                        </a:lnSpc>
                        <a:spcAft>
                          <a:spcPts val="550"/>
                        </a:spcAft>
                      </a:pPr>
                      <a:r>
                        <a:rPr lang="ar-JO" sz="900">
                          <a:effectLst/>
                        </a:rPr>
                        <a:t>الارتكاز او التوازن على اسلاك الحلق بالقدم او الرجلين</a:t>
                      </a:r>
                      <a:endParaRPr lang="en-US" sz="900">
                        <a:effectLst/>
                        <a:latin typeface="Calibri"/>
                        <a:ea typeface="Calibri"/>
                        <a:cs typeface="Arial"/>
                      </a:endParaRPr>
                    </a:p>
                  </a:txBody>
                  <a:tcPr marL="78293" marR="78293" marT="39147" marB="39147" anchor="ctr"/>
                </a:tc>
                <a:tc>
                  <a:txBody>
                    <a:bodyPr/>
                    <a:lstStyle/>
                    <a:p>
                      <a:pPr algn="ctr" rtl="1">
                        <a:lnSpc>
                          <a:spcPct val="107000"/>
                        </a:lnSpc>
                        <a:spcAft>
                          <a:spcPts val="550"/>
                        </a:spcAft>
                      </a:pPr>
                      <a:r>
                        <a:rPr lang="ar-IQ" sz="900">
                          <a:effectLst/>
                        </a:rPr>
                        <a:t> </a:t>
                      </a:r>
                      <a:endParaRPr lang="en-US" sz="900">
                        <a:effectLst/>
                        <a:latin typeface="Calibri"/>
                        <a:ea typeface="Calibri"/>
                        <a:cs typeface="Arial"/>
                      </a:endParaRPr>
                    </a:p>
                  </a:txBody>
                  <a:tcPr marL="78293" marR="78293" marT="39147" marB="39147" anchor="ctr"/>
                </a:tc>
                <a:tc>
                  <a:txBody>
                    <a:bodyPr/>
                    <a:lstStyle/>
                    <a:p>
                      <a:pPr algn="ctr" rtl="1">
                        <a:lnSpc>
                          <a:spcPct val="107000"/>
                        </a:lnSpc>
                        <a:spcAft>
                          <a:spcPts val="550"/>
                        </a:spcAft>
                      </a:pPr>
                      <a:r>
                        <a:rPr lang="ar-IQ" sz="900">
                          <a:effectLst/>
                        </a:rPr>
                        <a:t> </a:t>
                      </a:r>
                      <a:endParaRPr lang="en-US" sz="900">
                        <a:effectLst/>
                        <a:latin typeface="Calibri"/>
                        <a:ea typeface="Calibri"/>
                        <a:cs typeface="Arial"/>
                      </a:endParaRPr>
                    </a:p>
                  </a:txBody>
                  <a:tcPr marL="0" marR="0" marT="0" marB="0" anchor="ctr"/>
                </a:tc>
                <a:tc>
                  <a:txBody>
                    <a:bodyPr/>
                    <a:lstStyle/>
                    <a:p>
                      <a:pPr algn="ctr" rtl="1">
                        <a:lnSpc>
                          <a:spcPct val="107000"/>
                        </a:lnSpc>
                        <a:spcAft>
                          <a:spcPts val="550"/>
                        </a:spcAft>
                      </a:pPr>
                      <a:r>
                        <a:rPr lang="ar-IQ" sz="900">
                          <a:effectLst/>
                        </a:rPr>
                        <a:t>+</a:t>
                      </a:r>
                      <a:endParaRPr lang="en-US" sz="900">
                        <a:effectLst/>
                      </a:endParaRPr>
                    </a:p>
                    <a:p>
                      <a:pPr algn="ctr" rtl="1">
                        <a:lnSpc>
                          <a:spcPct val="107000"/>
                        </a:lnSpc>
                        <a:spcAft>
                          <a:spcPts val="550"/>
                        </a:spcAft>
                      </a:pPr>
                      <a:r>
                        <a:rPr lang="ar-IQ" sz="900">
                          <a:effectLst/>
                        </a:rPr>
                        <a:t>عدم الاعتراف</a:t>
                      </a:r>
                      <a:endParaRPr lang="en-US" sz="900">
                        <a:effectLst/>
                        <a:latin typeface="Calibri"/>
                        <a:ea typeface="Calibri"/>
                        <a:cs typeface="Arial"/>
                      </a:endParaRPr>
                    </a:p>
                  </a:txBody>
                  <a:tcPr marL="0" marR="0" marT="0" marB="0" anchor="ctr"/>
                </a:tc>
              </a:tr>
              <a:tr h="434774">
                <a:tc>
                  <a:txBody>
                    <a:bodyPr/>
                    <a:lstStyle/>
                    <a:p>
                      <a:pPr algn="ctr" rtl="1">
                        <a:lnSpc>
                          <a:spcPct val="107000"/>
                        </a:lnSpc>
                        <a:spcAft>
                          <a:spcPts val="550"/>
                        </a:spcAft>
                      </a:pPr>
                      <a:r>
                        <a:rPr lang="ar-JO" sz="900">
                          <a:effectLst/>
                        </a:rPr>
                        <a:t>السقوط من الوقوف على اليدين</a:t>
                      </a:r>
                      <a:endParaRPr lang="en-US" sz="900">
                        <a:effectLst/>
                        <a:latin typeface="Calibri"/>
                        <a:ea typeface="Calibri"/>
                        <a:cs typeface="Arial"/>
                      </a:endParaRPr>
                    </a:p>
                  </a:txBody>
                  <a:tcPr marL="78293" marR="78293" marT="39147" marB="39147" anchor="ctr"/>
                </a:tc>
                <a:tc>
                  <a:txBody>
                    <a:bodyPr/>
                    <a:lstStyle/>
                    <a:p>
                      <a:pPr algn="ctr" rtl="1">
                        <a:lnSpc>
                          <a:spcPct val="107000"/>
                        </a:lnSpc>
                        <a:spcAft>
                          <a:spcPts val="550"/>
                        </a:spcAft>
                      </a:pPr>
                      <a:r>
                        <a:rPr lang="ar-IQ" sz="900">
                          <a:effectLst/>
                        </a:rPr>
                        <a:t> </a:t>
                      </a:r>
                      <a:endParaRPr lang="en-US" sz="900">
                        <a:effectLst/>
                        <a:latin typeface="Calibri"/>
                        <a:ea typeface="Calibri"/>
                        <a:cs typeface="Arial"/>
                      </a:endParaRPr>
                    </a:p>
                  </a:txBody>
                  <a:tcPr marL="78293" marR="78293" marT="39147" marB="39147" anchor="ctr"/>
                </a:tc>
                <a:tc>
                  <a:txBody>
                    <a:bodyPr/>
                    <a:lstStyle/>
                    <a:p>
                      <a:pPr algn="ctr" rtl="1">
                        <a:lnSpc>
                          <a:spcPct val="107000"/>
                        </a:lnSpc>
                        <a:spcAft>
                          <a:spcPts val="550"/>
                        </a:spcAft>
                      </a:pPr>
                      <a:r>
                        <a:rPr lang="ar-IQ" sz="900">
                          <a:effectLst/>
                        </a:rPr>
                        <a:t> </a:t>
                      </a:r>
                      <a:endParaRPr lang="en-US" sz="900">
                        <a:effectLst/>
                        <a:latin typeface="Calibri"/>
                        <a:ea typeface="Calibri"/>
                        <a:cs typeface="Arial"/>
                      </a:endParaRPr>
                    </a:p>
                  </a:txBody>
                  <a:tcPr marL="0" marR="0" marT="0" marB="0" anchor="ctr"/>
                </a:tc>
                <a:tc>
                  <a:txBody>
                    <a:bodyPr/>
                    <a:lstStyle/>
                    <a:p>
                      <a:pPr algn="ctr" rtl="1">
                        <a:lnSpc>
                          <a:spcPct val="107000"/>
                        </a:lnSpc>
                        <a:spcAft>
                          <a:spcPts val="550"/>
                        </a:spcAft>
                      </a:pPr>
                      <a:r>
                        <a:rPr lang="ar-IQ" sz="900">
                          <a:effectLst/>
                        </a:rPr>
                        <a:t>+</a:t>
                      </a:r>
                      <a:endParaRPr lang="en-US" sz="900">
                        <a:effectLst/>
                      </a:endParaRPr>
                    </a:p>
                    <a:p>
                      <a:pPr algn="ctr" rtl="1">
                        <a:lnSpc>
                          <a:spcPct val="107000"/>
                        </a:lnSpc>
                        <a:spcAft>
                          <a:spcPts val="550"/>
                        </a:spcAft>
                      </a:pPr>
                      <a:r>
                        <a:rPr lang="ar-IQ" sz="900">
                          <a:effectLst/>
                        </a:rPr>
                        <a:t>عدم الاعتراف</a:t>
                      </a:r>
                      <a:endParaRPr lang="en-US" sz="900">
                        <a:effectLst/>
                        <a:latin typeface="Calibri"/>
                        <a:ea typeface="Calibri"/>
                        <a:cs typeface="Arial"/>
                      </a:endParaRPr>
                    </a:p>
                  </a:txBody>
                  <a:tcPr marL="0" marR="0" marT="0" marB="0" anchor="ctr"/>
                </a:tc>
              </a:tr>
              <a:tr h="370668">
                <a:tc>
                  <a:txBody>
                    <a:bodyPr/>
                    <a:lstStyle/>
                    <a:p>
                      <a:pPr algn="ctr" rtl="1">
                        <a:lnSpc>
                          <a:spcPct val="107000"/>
                        </a:lnSpc>
                        <a:spcAft>
                          <a:spcPts val="550"/>
                        </a:spcAft>
                      </a:pPr>
                      <a:r>
                        <a:rPr lang="ar-JO" sz="900">
                          <a:effectLst/>
                        </a:rPr>
                        <a:t>المرجحة المفرطة للأسلاك</a:t>
                      </a:r>
                      <a:endParaRPr lang="en-US" sz="900">
                        <a:effectLst/>
                        <a:latin typeface="Calibri"/>
                        <a:ea typeface="Calibri"/>
                        <a:cs typeface="Arial"/>
                      </a:endParaRPr>
                    </a:p>
                  </a:txBody>
                  <a:tcPr marL="78293" marR="78293" marT="39147" marB="39147" anchor="ctr"/>
                </a:tc>
                <a:tc>
                  <a:txBody>
                    <a:bodyPr/>
                    <a:lstStyle/>
                    <a:p>
                      <a:pPr algn="ctr" rtl="1">
                        <a:lnSpc>
                          <a:spcPct val="107000"/>
                        </a:lnSpc>
                        <a:spcAft>
                          <a:spcPts val="550"/>
                        </a:spcAft>
                      </a:pPr>
                      <a:r>
                        <a:rPr lang="ar-IQ" sz="900">
                          <a:effectLst/>
                        </a:rPr>
                        <a:t>بالحركة</a:t>
                      </a:r>
                      <a:endParaRPr lang="en-US" sz="900">
                        <a:effectLst/>
                        <a:latin typeface="Calibri"/>
                        <a:ea typeface="Calibri"/>
                        <a:cs typeface="Arial"/>
                      </a:endParaRPr>
                    </a:p>
                  </a:txBody>
                  <a:tcPr marL="78293" marR="78293" marT="39147" marB="39147" anchor="ctr"/>
                </a:tc>
                <a:tc>
                  <a:txBody>
                    <a:bodyPr/>
                    <a:lstStyle/>
                    <a:p>
                      <a:pPr algn="ctr" rtl="1">
                        <a:lnSpc>
                          <a:spcPct val="107000"/>
                        </a:lnSpc>
                        <a:spcAft>
                          <a:spcPts val="550"/>
                        </a:spcAft>
                      </a:pPr>
                      <a:r>
                        <a:rPr lang="ar-IQ" sz="900">
                          <a:effectLst/>
                        </a:rPr>
                        <a:t> </a:t>
                      </a:r>
                      <a:endParaRPr lang="en-US" sz="900">
                        <a:effectLst/>
                        <a:latin typeface="Calibri"/>
                        <a:ea typeface="Calibri"/>
                        <a:cs typeface="Arial"/>
                      </a:endParaRPr>
                    </a:p>
                  </a:txBody>
                  <a:tcPr marL="0" marR="0" marT="0" marB="0" anchor="ctr"/>
                </a:tc>
                <a:tc>
                  <a:txBody>
                    <a:bodyPr/>
                    <a:lstStyle/>
                    <a:p>
                      <a:pPr algn="ctr" rtl="1">
                        <a:lnSpc>
                          <a:spcPct val="107000"/>
                        </a:lnSpc>
                        <a:spcAft>
                          <a:spcPts val="550"/>
                        </a:spcAft>
                      </a:pPr>
                      <a:r>
                        <a:rPr lang="ar-IQ" sz="900" dirty="0">
                          <a:effectLst/>
                        </a:rPr>
                        <a:t> </a:t>
                      </a:r>
                      <a:endParaRPr lang="en-US" sz="900" dirty="0">
                        <a:effectLst/>
                        <a:latin typeface="Calibri"/>
                        <a:ea typeface="Calibri"/>
                        <a:cs typeface="Arial"/>
                      </a:endParaRPr>
                    </a:p>
                  </a:txBody>
                  <a:tcPr marL="0" marR="0" marT="0" marB="0" anchor="ctr"/>
                </a:tc>
              </a:tr>
            </a:tbl>
          </a:graphicData>
        </a:graphic>
      </p:graphicFrame>
      <p:sp>
        <p:nvSpPr>
          <p:cNvPr id="3" name="مستطيل 2"/>
          <p:cNvSpPr/>
          <p:nvPr/>
        </p:nvSpPr>
        <p:spPr>
          <a:xfrm>
            <a:off x="1691680" y="332656"/>
            <a:ext cx="6732240" cy="369332"/>
          </a:xfrm>
          <a:prstGeom prst="rect">
            <a:avLst/>
          </a:prstGeom>
        </p:spPr>
        <p:txBody>
          <a:bodyPr wrap="square">
            <a:spAutoFit/>
          </a:bodyPr>
          <a:lstStyle/>
          <a:p>
            <a:pPr rtl="0"/>
            <a:r>
              <a:rPr lang="ar-IQ" b="1" u="sng" dirty="0">
                <a:solidFill>
                  <a:srgbClr val="FFFF00"/>
                </a:solidFill>
              </a:rPr>
              <a:t>المادة : الخصومات الخاصة على الحلق المتعلقة بدرجة لجنة </a:t>
            </a:r>
            <a:r>
              <a:rPr lang="en-US" b="1" u="sng" dirty="0">
                <a:solidFill>
                  <a:srgbClr val="FFFF00"/>
                </a:solidFill>
              </a:rPr>
              <a:t>D </a:t>
            </a:r>
            <a:endParaRPr lang="en-US" u="sng" dirty="0">
              <a:solidFill>
                <a:srgbClr val="FFFF00"/>
              </a:solidFill>
            </a:endParaRPr>
          </a:p>
        </p:txBody>
      </p:sp>
    </p:spTree>
    <p:extLst>
      <p:ext uri="{BB962C8B-B14F-4D97-AF65-F5344CB8AC3E}">
        <p14:creationId xmlns:p14="http://schemas.microsoft.com/office/powerpoint/2010/main" val="2596074086"/>
      </p:ext>
    </p:extLst>
  </p:cSld>
  <p:clrMapOvr>
    <a:masterClrMapping/>
  </p:clrMapOvr>
  <p:transition spd="slow">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16632"/>
            <a:ext cx="8352928" cy="1938992"/>
          </a:xfrm>
          <a:prstGeom prst="rect">
            <a:avLst/>
          </a:prstGeom>
        </p:spPr>
        <p:txBody>
          <a:bodyPr wrap="square">
            <a:spAutoFit/>
          </a:bodyPr>
          <a:lstStyle/>
          <a:p>
            <a:r>
              <a:rPr lang="ar-IQ" sz="2000" b="1" u="sng" dirty="0">
                <a:solidFill>
                  <a:srgbClr val="FFFF00"/>
                </a:solidFill>
              </a:rPr>
              <a:t>الحركات الأساس لجهاز الحلق :</a:t>
            </a:r>
            <a:endParaRPr lang="en-US" sz="2000" u="sng" dirty="0">
              <a:solidFill>
                <a:srgbClr val="FFFF00"/>
              </a:solidFill>
            </a:endParaRPr>
          </a:p>
          <a:p>
            <a:r>
              <a:rPr lang="ar-IQ" sz="2000" dirty="0"/>
              <a:t>     الحركات على جهاز الحلق ذات </a:t>
            </a:r>
            <a:r>
              <a:rPr lang="ar-IQ" sz="2000" dirty="0" err="1"/>
              <a:t>ارجحات</a:t>
            </a:r>
            <a:r>
              <a:rPr lang="ar-IQ" sz="2000" dirty="0"/>
              <a:t> وقوة وثبات </a:t>
            </a:r>
            <a:r>
              <a:rPr lang="ar-IQ" sz="2000" dirty="0" err="1"/>
              <a:t>ودورانات</a:t>
            </a:r>
            <a:r>
              <a:rPr lang="ar-IQ" sz="2000" dirty="0"/>
              <a:t> ويجب ان تشتمل السلسلة عليها جميعا ، وتشمل التمرينات الوقوف على اليدين مرتين في الاقل يؤدى احدهما بالقوة والاخرى بالمرجحة من وضع التعلق المقلوب او الارتكاز كما يجب ان تتضمن جزءا اضافيا من القوة مثل التعلق الافقي المواجه او الارتكاز الافقي او الصليب المقلوب .</a:t>
            </a:r>
            <a:endParaRPr lang="en-US" sz="2000" dirty="0"/>
          </a:p>
        </p:txBody>
      </p:sp>
      <p:sp>
        <p:nvSpPr>
          <p:cNvPr id="3" name="مستطيل 2"/>
          <p:cNvSpPr/>
          <p:nvPr/>
        </p:nvSpPr>
        <p:spPr>
          <a:xfrm>
            <a:off x="323528" y="2132856"/>
            <a:ext cx="8496944" cy="4524315"/>
          </a:xfrm>
          <a:prstGeom prst="rect">
            <a:avLst/>
          </a:prstGeom>
        </p:spPr>
        <p:txBody>
          <a:bodyPr wrap="square">
            <a:spAutoFit/>
          </a:bodyPr>
          <a:lstStyle/>
          <a:p>
            <a:r>
              <a:rPr lang="ar-IQ" b="1" u="sng" dirty="0" err="1">
                <a:solidFill>
                  <a:srgbClr val="FFFF00"/>
                </a:solidFill>
              </a:rPr>
              <a:t>الأرجحة</a:t>
            </a:r>
            <a:r>
              <a:rPr lang="ar-IQ" b="1" u="sng" dirty="0">
                <a:solidFill>
                  <a:srgbClr val="FFFF00"/>
                </a:solidFill>
              </a:rPr>
              <a:t> على جهاز الحلق : </a:t>
            </a:r>
            <a:endParaRPr lang="en-US" dirty="0">
              <a:solidFill>
                <a:srgbClr val="FFFF00"/>
              </a:solidFill>
            </a:endParaRPr>
          </a:p>
          <a:p>
            <a:r>
              <a:rPr lang="ar-IQ" b="1" dirty="0">
                <a:solidFill>
                  <a:srgbClr val="FFFF00"/>
                </a:solidFill>
              </a:rPr>
              <a:t>النواحي الفنية </a:t>
            </a:r>
            <a:endParaRPr lang="en-US" dirty="0">
              <a:solidFill>
                <a:srgbClr val="FFFF00"/>
              </a:solidFill>
            </a:endParaRPr>
          </a:p>
          <a:p>
            <a:pPr lvl="0"/>
            <a:r>
              <a:rPr lang="ar-IQ" dirty="0"/>
              <a:t>القسم التحضيري : من وضع التعلق ، يقوم اللاعب بعمل تقوس خفيف يبدأ منه </a:t>
            </a:r>
            <a:r>
              <a:rPr lang="ar-IQ" dirty="0" err="1"/>
              <a:t>ارجحة</a:t>
            </a:r>
            <a:r>
              <a:rPr lang="ar-IQ" dirty="0"/>
              <a:t> الرجلين الى الامام .</a:t>
            </a:r>
            <a:endParaRPr lang="en-US" dirty="0"/>
          </a:p>
          <a:p>
            <a:pPr lvl="0"/>
            <a:r>
              <a:rPr lang="ar-IQ" dirty="0"/>
              <a:t>القسم الرئيس : يقوم اللاعب بمد الرجلين اماما عاليا حيث تكون </a:t>
            </a:r>
            <a:r>
              <a:rPr lang="ar-IQ" dirty="0" err="1"/>
              <a:t>الارجحة</a:t>
            </a:r>
            <a:r>
              <a:rPr lang="ar-IQ" dirty="0"/>
              <a:t> من مفصلي الكتفين – وعندما </a:t>
            </a:r>
            <a:r>
              <a:rPr lang="ar-IQ" dirty="0" err="1"/>
              <a:t>ياخذ</a:t>
            </a:r>
            <a:r>
              <a:rPr lang="ar-IQ" dirty="0"/>
              <a:t> الجسم طريقه الى الامام يضغط اللاعب باليدين على الحلقتين الى الاسفل والى الخلف لكي يتقى زاوية ذراع – جذع كبيرة بقدر الامكان وعند نهاية </a:t>
            </a:r>
            <a:r>
              <a:rPr lang="ar-IQ" dirty="0" err="1"/>
              <a:t>الارجحة</a:t>
            </a:r>
            <a:r>
              <a:rPr lang="ar-IQ" dirty="0"/>
              <a:t> اماما يكون انثناء في مفصلي الوركين والراس مع النظر الى مشطي القدمين ، وعند وصول الجسم الى نقطة السكون اماما يبدأ الجسم </a:t>
            </a:r>
            <a:r>
              <a:rPr lang="ar-IQ" dirty="0" err="1"/>
              <a:t>بالارجحة</a:t>
            </a:r>
            <a:r>
              <a:rPr lang="ar-IQ" dirty="0"/>
              <a:t> الى الاسفل بفعل الجاذبية الارضية على ان يقود الظهر الحركة مع بقاء الفخذين منثنين وعند الوصول الى المستوى الراسي تسبق الرجلان الجذع </a:t>
            </a:r>
            <a:r>
              <a:rPr lang="ar-IQ" dirty="0" err="1"/>
              <a:t>بارجحتهما</a:t>
            </a:r>
            <a:r>
              <a:rPr lang="ar-IQ" dirty="0"/>
              <a:t> بقوة الى الخلف على ان يقوم اللاعب بعمل تقوس خفيف في الظهر يعود عنده الى وضعه الطبيعي مرة اخرى عند نهاية </a:t>
            </a:r>
            <a:r>
              <a:rPr lang="ar-IQ" dirty="0" err="1"/>
              <a:t>الارجحة</a:t>
            </a:r>
            <a:r>
              <a:rPr lang="ar-IQ" dirty="0"/>
              <a:t> خلفا بالضغط باليدين على الحلقتين الى الاسفل واماما .</a:t>
            </a:r>
            <a:endParaRPr lang="en-US" dirty="0"/>
          </a:p>
          <a:p>
            <a:pPr lvl="0"/>
            <a:r>
              <a:rPr lang="ar-IQ" dirty="0"/>
              <a:t>القسم النهائي : عند وصول الجسم الى نقطة السكون خلفا يبدأ </a:t>
            </a:r>
            <a:r>
              <a:rPr lang="ar-IQ" dirty="0" err="1"/>
              <a:t>بالارجحة</a:t>
            </a:r>
            <a:r>
              <a:rPr lang="ar-IQ" dirty="0"/>
              <a:t> الى الامام مرة اخرى بان يمد اللاعب مفصلي الوركين بحيث يحصل قبل المستوى الراسي على تقوس خفيف في الظهر وعلى زاوية ذراع وجذع كبيرة .</a:t>
            </a:r>
            <a:endParaRPr lang="en-US" dirty="0"/>
          </a:p>
        </p:txBody>
      </p:sp>
    </p:spTree>
    <p:extLst>
      <p:ext uri="{BB962C8B-B14F-4D97-AF65-F5344CB8AC3E}">
        <p14:creationId xmlns:p14="http://schemas.microsoft.com/office/powerpoint/2010/main" val="1688556806"/>
      </p:ext>
    </p:extLst>
  </p:cSld>
  <p:clrMapOvr>
    <a:masterClrMapping/>
  </p:clrMapOvr>
  <p:transition spd="slow">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can10036"/>
          <p:cNvPicPr>
            <a:picLocks noChangeAspect="1" noChangeArrowheads="1"/>
          </p:cNvPicPr>
          <p:nvPr/>
        </p:nvPicPr>
        <p:blipFill>
          <a:blip r:embed="rId2">
            <a:lum contrast="18000"/>
            <a:extLst>
              <a:ext uri="{28A0092B-C50C-407E-A947-70E740481C1C}">
                <a14:useLocalDpi xmlns:a14="http://schemas.microsoft.com/office/drawing/2010/main" val="0"/>
              </a:ext>
            </a:extLst>
          </a:blip>
          <a:srcRect l="2400" t="4633" r="3999" b="7336"/>
          <a:stretch>
            <a:fillRect/>
          </a:stretch>
        </p:blipFill>
        <p:spPr bwMode="auto">
          <a:xfrm>
            <a:off x="1835696" y="201090"/>
            <a:ext cx="6192688" cy="3011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1"/>
          <p:cNvSpPr/>
          <p:nvPr/>
        </p:nvSpPr>
        <p:spPr>
          <a:xfrm>
            <a:off x="395536" y="3212976"/>
            <a:ext cx="8352928" cy="1754326"/>
          </a:xfrm>
          <a:prstGeom prst="rect">
            <a:avLst/>
          </a:prstGeom>
        </p:spPr>
        <p:txBody>
          <a:bodyPr wrap="square">
            <a:spAutoFit/>
          </a:bodyPr>
          <a:lstStyle/>
          <a:p>
            <a:r>
              <a:rPr lang="ar-IQ" b="1" u="sng" dirty="0">
                <a:solidFill>
                  <a:srgbClr val="FFFF00"/>
                </a:solidFill>
              </a:rPr>
              <a:t>دورة الكتفين الأمامية : </a:t>
            </a:r>
            <a:endParaRPr lang="en-US" dirty="0">
              <a:solidFill>
                <a:srgbClr val="FFFF00"/>
              </a:solidFill>
            </a:endParaRPr>
          </a:p>
          <a:p>
            <a:r>
              <a:rPr lang="ar-IQ" dirty="0"/>
              <a:t>     من المرجحة الخلفية وبعد المرور على المستوى الراسي يؤدي اللاعب حركة مرجحة قوية بالرجلين خلفا عاليا وفي هذا الوقت يلف اللاعب الحلق للخارج وعن وصول الرجلين الى المستوى الافقي </a:t>
            </a:r>
            <a:r>
              <a:rPr lang="ar-IQ" dirty="0" err="1"/>
              <a:t>ياخذ</a:t>
            </a:r>
            <a:r>
              <a:rPr lang="ar-IQ" dirty="0"/>
              <a:t> الراس بسرعة على الصدر ويثني مفصلي الفخذين كذلك بسرعة وبثني الجسم السريع يصل الى تعلق الكب بعدها يستمر اللاعب بمد الرجلين اماما اسفل الى وضع التعلق .</a:t>
            </a:r>
            <a:endParaRPr lang="en-US" dirty="0"/>
          </a:p>
        </p:txBody>
      </p:sp>
      <p:pic>
        <p:nvPicPr>
          <p:cNvPr id="2051" name="Picture 3" descr="Scan10038"/>
          <p:cNvPicPr>
            <a:picLocks noChangeAspect="1" noChangeArrowheads="1"/>
          </p:cNvPicPr>
          <p:nvPr/>
        </p:nvPicPr>
        <p:blipFill>
          <a:blip r:embed="rId3">
            <a:lum contrast="36000"/>
            <a:extLst>
              <a:ext uri="{28A0092B-C50C-407E-A947-70E740481C1C}">
                <a14:useLocalDpi xmlns:a14="http://schemas.microsoft.com/office/drawing/2010/main" val="0"/>
              </a:ext>
            </a:extLst>
          </a:blip>
          <a:srcRect l="5107" t="13792" b="8046"/>
          <a:stretch>
            <a:fillRect/>
          </a:stretch>
        </p:blipFill>
        <p:spPr bwMode="auto">
          <a:xfrm>
            <a:off x="179512" y="4765339"/>
            <a:ext cx="3024336" cy="1911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6423500"/>
      </p:ext>
    </p:extLst>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26979" y="260648"/>
            <a:ext cx="5233641" cy="6740307"/>
          </a:xfrm>
          <a:prstGeom prst="rect">
            <a:avLst/>
          </a:prstGeom>
        </p:spPr>
        <p:txBody>
          <a:bodyPr wrap="square">
            <a:spAutoFit/>
          </a:bodyPr>
          <a:lstStyle/>
          <a:p>
            <a:r>
              <a:rPr lang="ar-IQ" sz="2400" b="1" u="sng" dirty="0">
                <a:solidFill>
                  <a:srgbClr val="FFFF00"/>
                </a:solidFill>
              </a:rPr>
              <a:t>الهبوط بالقلبة الهوائية الخلفية فتحا :</a:t>
            </a:r>
            <a:endParaRPr lang="en-US" sz="2400" dirty="0">
              <a:solidFill>
                <a:srgbClr val="FFFF00"/>
              </a:solidFill>
            </a:endParaRPr>
          </a:p>
          <a:p>
            <a:pPr lvl="0"/>
            <a:r>
              <a:rPr lang="ar-IQ" sz="2400" dirty="0"/>
              <a:t>القسم التحضيري : من التعلق </a:t>
            </a:r>
            <a:r>
              <a:rPr lang="ar-IQ" sz="2400" dirty="0" err="1"/>
              <a:t>يؤرجح</a:t>
            </a:r>
            <a:r>
              <a:rPr lang="ar-IQ" sz="2400" dirty="0"/>
              <a:t> اللاعب جسمه الى ان تصل الكتفان بعد المستوى الراسي .</a:t>
            </a:r>
            <a:endParaRPr lang="en-US" sz="2400" dirty="0"/>
          </a:p>
          <a:p>
            <a:pPr lvl="0"/>
            <a:r>
              <a:rPr lang="ar-IQ" sz="2400" dirty="0"/>
              <a:t>القسم الرئيسي : وعند وصول الرجلين الى مستوى الحلق تقريبا يقوم اللاعب بالضغط على الحلقتين الى الاسفل ودوران الرجلين والجذع وعند وصول الرجلين بعد المستوى الراسي بقليل تفتح الرجلين ، ويقوم اللاعب بالضغط بقوة وبسرعة على الحلق لتصغير زاوية ذراع – جذع وحني الراس الى الخلف ، ثم يترك القبضة والرجلان امام الحبل .</a:t>
            </a:r>
            <a:endParaRPr lang="en-US" sz="2400" dirty="0"/>
          </a:p>
          <a:p>
            <a:pPr lvl="0"/>
            <a:r>
              <a:rPr lang="ar-IQ" sz="2400" dirty="0"/>
              <a:t>القسم النهائي : بعد ترك القبضة خلال مرحلة الطيران يقوم اللاعب بضم الرجلين للهبوط بهما وهما مضمومتان ومثنيتان قليلا . </a:t>
            </a:r>
            <a:endParaRPr lang="en-US" sz="2400" dirty="0"/>
          </a:p>
        </p:txBody>
      </p:sp>
      <p:pic>
        <p:nvPicPr>
          <p:cNvPr id="3074" name="Picture 2" descr="Scan10037"/>
          <p:cNvPicPr>
            <a:picLocks noChangeAspect="1" noChangeArrowheads="1"/>
          </p:cNvPicPr>
          <p:nvPr/>
        </p:nvPicPr>
        <p:blipFill>
          <a:blip r:embed="rId2" cstate="print">
            <a:lum contrast="54000"/>
            <a:extLst>
              <a:ext uri="{28A0092B-C50C-407E-A947-70E740481C1C}">
                <a14:useLocalDpi xmlns:a14="http://schemas.microsoft.com/office/drawing/2010/main" val="0"/>
              </a:ext>
            </a:extLst>
          </a:blip>
          <a:srcRect t="3964" b="2853"/>
          <a:stretch>
            <a:fillRect/>
          </a:stretch>
        </p:blipFill>
        <p:spPr bwMode="auto">
          <a:xfrm>
            <a:off x="107504" y="548680"/>
            <a:ext cx="3419475" cy="6165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758619"/>
      </p:ext>
    </p:extLst>
  </p:cSld>
  <p:clrMapOvr>
    <a:masterClrMapping/>
  </p:clrMapOvr>
  <p:transition spd="slow">
    <p:cover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29</TotalTime>
  <Words>669</Words>
  <Application>Microsoft Office PowerPoint</Application>
  <PresentationFormat>عرض على الشاشة (3:4)‏</PresentationFormat>
  <Paragraphs>77</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حركة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2O11 - 2O12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kadhim</dc:creator>
  <cp:lastModifiedBy>kadhim</cp:lastModifiedBy>
  <cp:revision>7</cp:revision>
  <dcterms:created xsi:type="dcterms:W3CDTF">2018-12-10T21:25:21Z</dcterms:created>
  <dcterms:modified xsi:type="dcterms:W3CDTF">2018-12-10T21:54:23Z</dcterms:modified>
</cp:coreProperties>
</file>